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ooper BT Light" panose="020B0604020202020204" charset="0"/>
      <p:regular r:id="rId13"/>
    </p:embeddedFont>
    <p:embeddedFont>
      <p:font typeface="Cooper BT Medium" panose="020B0604020202020204" charset="0"/>
      <p:regular r:id="rId14"/>
    </p:embeddedFont>
    <p:embeddedFont>
      <p:font typeface="TT Interphases" panose="020B0604020202020204" charset="0"/>
      <p:regular r:id="rId15"/>
    </p:embeddedFont>
    <p:embeddedFont>
      <p:font typeface="TT Interphase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6AECF"/>
            </a:solidFill>
          </p:spPr>
          <p:txBody>
            <a:bodyPr/>
            <a:lstStyle/>
            <a:p>
              <a:endParaRPr lang="fr-G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-148" r="-148"/>
              </a:stretch>
            </a:blipFill>
          </p:spPr>
          <p:txBody>
            <a:bodyPr/>
            <a:lstStyle/>
            <a:p>
              <a:endParaRPr lang="fr-G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48193" y="8014385"/>
            <a:ext cx="3086100" cy="1543050"/>
            <a:chOff x="0" y="0"/>
            <a:chExt cx="81280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1C9EB"/>
            </a:solidFill>
          </p:spPr>
          <p:txBody>
            <a:bodyPr/>
            <a:lstStyle/>
            <a:p>
              <a:endParaRPr lang="fr-G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2400" y="-76200"/>
              <a:ext cx="5080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99781" y="666750"/>
            <a:ext cx="8821469" cy="4605710"/>
            <a:chOff x="0" y="0"/>
            <a:chExt cx="11761959" cy="6140947"/>
          </a:xfrm>
        </p:grpSpPr>
        <p:sp>
          <p:nvSpPr>
            <p:cNvPr id="11" name="TextBox 11"/>
            <p:cNvSpPr txBox="1"/>
            <p:nvPr/>
          </p:nvSpPr>
          <p:spPr>
            <a:xfrm>
              <a:off x="662159" y="5622787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80975"/>
              <a:ext cx="11761959" cy="336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24"/>
                </a:lnSpc>
              </a:pPr>
              <a:r>
                <a:rPr lang="en-US" sz="9524" spc="-190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Développement d'un jeu Sudoku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539647" y="8098840"/>
            <a:ext cx="4541085" cy="135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Aissatou lamarana Diallo</a:t>
            </a:r>
          </a:p>
          <a:p>
            <a:pPr algn="l">
              <a:lnSpc>
                <a:spcPts val="3640"/>
              </a:lnSpc>
            </a:pPr>
            <a:r>
              <a:rPr lang="en-US" sz="2800" b="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                      &amp; </a:t>
            </a:r>
          </a:p>
          <a:p>
            <a:pPr marL="0" lvl="0" indent="0" algn="l">
              <a:lnSpc>
                <a:spcPts val="3640"/>
              </a:lnSpc>
            </a:pPr>
            <a:r>
              <a:rPr lang="en-US" sz="2800" b="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Ahmed Rachid Bangoura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39647" y="7273758"/>
            <a:ext cx="4541085" cy="44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Présenté par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61236" y="8556040"/>
            <a:ext cx="2460014" cy="44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800" b="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Ynov Campus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2596" y="0"/>
            <a:ext cx="8185404" cy="10287000"/>
            <a:chOff x="0" y="0"/>
            <a:chExt cx="21558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827" cy="2709333"/>
            </a:xfrm>
            <a:custGeom>
              <a:avLst/>
              <a:gdLst/>
              <a:ahLst/>
              <a:cxnLst/>
              <a:rect l="l" t="t" r="r" b="b"/>
              <a:pathLst>
                <a:path w="2155827" h="2709333">
                  <a:moveTo>
                    <a:pt x="0" y="0"/>
                  </a:moveTo>
                  <a:lnTo>
                    <a:pt x="2155827" y="0"/>
                  </a:lnTo>
                  <a:lnTo>
                    <a:pt x="2155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G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8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34675" y="666750"/>
            <a:ext cx="6886575" cy="8953500"/>
            <a:chOff x="0" y="0"/>
            <a:chExt cx="812800" cy="1056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9376" y="1000656"/>
            <a:ext cx="832485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  <a:spcBef>
                <a:spcPct val="0"/>
              </a:spcBef>
            </a:pPr>
            <a:r>
              <a:rPr lang="en-US" sz="7500" spc="-150" dirty="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9376" y="2857500"/>
            <a:ext cx="8324850" cy="338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Le jeu Sudoku Game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consiste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à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créer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un Sudoku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console,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appliquant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la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programmation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orientée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objet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et la manipulation de matrices 9x9.</a:t>
            </a:r>
          </a:p>
          <a:p>
            <a:pPr algn="l">
              <a:lnSpc>
                <a:spcPts val="2400"/>
              </a:lnSpc>
            </a:pPr>
            <a:endParaRPr lang="en-US" sz="2400" spc="-48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l">
              <a:lnSpc>
                <a:spcPts val="2400"/>
              </a:lnSpc>
            </a:pP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Il a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permis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développer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des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compétences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logique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algorithmique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validation et gestion des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erreurs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algn="l">
              <a:lnSpc>
                <a:spcPts val="2400"/>
              </a:lnSpc>
            </a:pPr>
            <a:endParaRPr lang="en-US" sz="2400" spc="-48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l">
              <a:lnSpc>
                <a:spcPts val="2400"/>
              </a:lnSpc>
            </a:pP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Ce travail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constitue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une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base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solide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pour des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améliorations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futures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comme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une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interface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graphique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des grilles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générées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automatiquement</a:t>
            </a:r>
            <a:r>
              <a: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endParaRPr lang="en-US" sz="2400" spc="-48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9" name="Freeform 9"/>
          <p:cNvSpPr/>
          <p:nvPr/>
        </p:nvSpPr>
        <p:spPr>
          <a:xfrm rot="10445243" flipH="1">
            <a:off x="-1132357" y="6004602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G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2596" y="0"/>
            <a:ext cx="8185404" cy="10287000"/>
            <a:chOff x="0" y="0"/>
            <a:chExt cx="21558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827" cy="2709333"/>
            </a:xfrm>
            <a:custGeom>
              <a:avLst/>
              <a:gdLst/>
              <a:ahLst/>
              <a:cxnLst/>
              <a:rect l="l" t="t" r="r" b="b"/>
              <a:pathLst>
                <a:path w="2155827" h="2709333">
                  <a:moveTo>
                    <a:pt x="0" y="0"/>
                  </a:moveTo>
                  <a:lnTo>
                    <a:pt x="2155827" y="0"/>
                  </a:lnTo>
                  <a:lnTo>
                    <a:pt x="2155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G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8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08180" y="666750"/>
            <a:ext cx="6947741" cy="8953500"/>
            <a:chOff x="0" y="0"/>
            <a:chExt cx="812800" cy="1047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47449"/>
            </a:xfrm>
            <a:custGeom>
              <a:avLst/>
              <a:gdLst/>
              <a:ahLst/>
              <a:cxnLst/>
              <a:rect l="l" t="t" r="r" b="b"/>
              <a:pathLst>
                <a:path w="812800" h="1047449">
                  <a:moveTo>
                    <a:pt x="44572" y="0"/>
                  </a:moveTo>
                  <a:lnTo>
                    <a:pt x="768228" y="0"/>
                  </a:lnTo>
                  <a:cubicBezTo>
                    <a:pt x="792844" y="0"/>
                    <a:pt x="812800" y="19956"/>
                    <a:pt x="812800" y="44572"/>
                  </a:cubicBezTo>
                  <a:lnTo>
                    <a:pt x="812800" y="1002877"/>
                  </a:lnTo>
                  <a:cubicBezTo>
                    <a:pt x="812800" y="1027493"/>
                    <a:pt x="792844" y="1047449"/>
                    <a:pt x="768228" y="1047449"/>
                  </a:cubicBezTo>
                  <a:lnTo>
                    <a:pt x="44572" y="1047449"/>
                  </a:lnTo>
                  <a:cubicBezTo>
                    <a:pt x="19956" y="1047449"/>
                    <a:pt x="0" y="1027493"/>
                    <a:pt x="0" y="1002877"/>
                  </a:cubicBezTo>
                  <a:lnTo>
                    <a:pt x="0" y="44572"/>
                  </a:lnTo>
                  <a:cubicBezTo>
                    <a:pt x="0" y="19956"/>
                    <a:pt x="19956" y="0"/>
                    <a:pt x="44572" y="0"/>
                  </a:cubicBezTo>
                  <a:close/>
                </a:path>
              </a:pathLst>
            </a:custGeom>
            <a:blipFill>
              <a:blip r:embed="rId2"/>
              <a:stretch>
                <a:fillRect t="-306" b="-306"/>
              </a:stretch>
            </a:blip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99854" y="2871974"/>
            <a:ext cx="7591746" cy="327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 spc="-16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    Merci de </a:t>
            </a:r>
          </a:p>
          <a:p>
            <a:pPr algn="l">
              <a:lnSpc>
                <a:spcPts val="8499"/>
              </a:lnSpc>
            </a:pPr>
            <a:r>
              <a:rPr lang="en-US" sz="8499" spc="-16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votre attention </a:t>
            </a:r>
          </a:p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8499" spc="-16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          !!!   </a:t>
            </a:r>
          </a:p>
        </p:txBody>
      </p:sp>
      <p:sp>
        <p:nvSpPr>
          <p:cNvPr id="8" name="Freeform 8"/>
          <p:cNvSpPr/>
          <p:nvPr/>
        </p:nvSpPr>
        <p:spPr>
          <a:xfrm>
            <a:off x="10708180" y="9066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G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272" y="2453507"/>
            <a:ext cx="6910035" cy="7261924"/>
          </a:xfrm>
          <a:custGeom>
            <a:avLst/>
            <a:gdLst/>
            <a:ahLst/>
            <a:cxnLst/>
            <a:rect l="l" t="t" r="r" b="b"/>
            <a:pathLst>
              <a:path w="6910035" h="7261924">
                <a:moveTo>
                  <a:pt x="0" y="0"/>
                </a:moveTo>
                <a:lnTo>
                  <a:pt x="6910035" y="0"/>
                </a:lnTo>
                <a:lnTo>
                  <a:pt x="6910035" y="7261924"/>
                </a:lnTo>
                <a:lnTo>
                  <a:pt x="0" y="7261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01" t="-11385" r="-16905" b="-19172"/>
            </a:stretch>
          </a:blipFill>
        </p:spPr>
        <p:txBody>
          <a:bodyPr/>
          <a:lstStyle/>
          <a:p>
            <a:endParaRPr lang="fr-GN"/>
          </a:p>
        </p:txBody>
      </p:sp>
      <p:sp>
        <p:nvSpPr>
          <p:cNvPr id="3" name="TextBox 3"/>
          <p:cNvSpPr txBox="1"/>
          <p:nvPr/>
        </p:nvSpPr>
        <p:spPr>
          <a:xfrm>
            <a:off x="9204270" y="3586841"/>
            <a:ext cx="7322748" cy="64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2775" spc="-55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Objectifs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04270" y="6560063"/>
            <a:ext cx="7322748" cy="64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50"/>
              </a:lnSpc>
              <a:spcBef>
                <a:spcPct val="0"/>
              </a:spcBef>
            </a:pPr>
            <a:r>
              <a:rPr lang="en-US" sz="2775" spc="-55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Validation et logique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04270" y="5568989"/>
            <a:ext cx="7322748" cy="64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50"/>
              </a:lnSpc>
              <a:spcBef>
                <a:spcPct val="0"/>
              </a:spcBef>
            </a:pPr>
            <a:r>
              <a:rPr lang="en-US" sz="2775" spc="-55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Interface utilisateur console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04270" y="7551136"/>
            <a:ext cx="7322748" cy="64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50"/>
              </a:lnSpc>
              <a:spcBef>
                <a:spcPct val="0"/>
              </a:spcBef>
            </a:pPr>
            <a:r>
              <a:rPr lang="en-US" sz="2775" spc="-55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Fonctionnalités et Gestion des erreurs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88453" y="7595666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901847" y="7757193"/>
            <a:ext cx="5452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2272" y="606582"/>
            <a:ext cx="5061637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80"/>
              </a:lnSpc>
              <a:spcBef>
                <a:spcPct val="0"/>
              </a:spcBef>
            </a:pPr>
            <a:r>
              <a:rPr lang="en-US" sz="7900" spc="-158" dirty="0" err="1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Sommaire</a:t>
            </a:r>
            <a:endParaRPr lang="en-US" sz="7900" spc="-158" dirty="0">
              <a:solidFill>
                <a:srgbClr val="000000"/>
              </a:solidFill>
              <a:latin typeface="Cooper BT Light"/>
              <a:ea typeface="Cooper BT Light"/>
              <a:cs typeface="Cooper BT Light"/>
              <a:sym typeface="Cooper BT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04270" y="1604693"/>
            <a:ext cx="7322748" cy="64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2775" spc="-55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04270" y="2582907"/>
            <a:ext cx="7322748" cy="64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2775" spc="-55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Présentation du Soduku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04270" y="4560378"/>
            <a:ext cx="7322748" cy="64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2775" spc="-55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Structure du programme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788453" y="8588027"/>
            <a:ext cx="771999" cy="77199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901847" y="8732018"/>
            <a:ext cx="5452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4270" y="8543497"/>
            <a:ext cx="7322748" cy="64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50"/>
              </a:lnSpc>
              <a:spcBef>
                <a:spcPct val="0"/>
              </a:spcBef>
            </a:pPr>
            <a:r>
              <a:rPr lang="en-US" sz="2775" spc="-55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Conclusion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788453" y="6604592"/>
            <a:ext cx="771999" cy="771999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901847" y="6748583"/>
            <a:ext cx="5452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6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788453" y="1649223"/>
            <a:ext cx="771999" cy="77199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901847" y="1793213"/>
            <a:ext cx="5452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788453" y="5613518"/>
            <a:ext cx="771999" cy="77199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901847" y="5757509"/>
            <a:ext cx="5452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5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788453" y="4622444"/>
            <a:ext cx="771999" cy="771999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901847" y="4766435"/>
            <a:ext cx="5452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0"/>
              </a:lnSpc>
              <a:spcBef>
                <a:spcPct val="0"/>
              </a:spcBef>
            </a:pPr>
            <a:r>
              <a:rPr lang="en-US" sz="2000" spc="-4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4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7788453" y="3631371"/>
            <a:ext cx="771999" cy="771999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901847" y="3775361"/>
            <a:ext cx="5452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0"/>
              </a:lnSpc>
              <a:spcBef>
                <a:spcPct val="0"/>
              </a:spcBef>
            </a:pPr>
            <a:r>
              <a:rPr lang="en-US" sz="2000" spc="-40" dirty="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788453" y="2640297"/>
            <a:ext cx="771999" cy="771999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7901847" y="2784287"/>
            <a:ext cx="5452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0"/>
              </a:lnSpc>
              <a:spcBef>
                <a:spcPct val="0"/>
              </a:spcBef>
            </a:pPr>
            <a:r>
              <a:rPr lang="en-US" sz="2000" spc="-40" dirty="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1512" y="1070656"/>
            <a:ext cx="6612136" cy="162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  <a:spcBef>
                <a:spcPct val="0"/>
              </a:spcBef>
            </a:pPr>
            <a:r>
              <a:rPr lang="en-US" sz="950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309709"/>
            <a:ext cx="16230600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Le projet Sudoku Game vise à développer un jeu de Sudoku en C# dans une application console.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Il permet de mettre en pratique les concepts de programmation orientée objet, la manipulation de matrices 9x9, et la création d’algorithmes de validation.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Ce projet illustre la capacité à transformer un problème logique en une solution informatique robuste, tout en offrant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une interface simple et intuitive pour l’utilisateur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4" name="Freeform 4"/>
          <p:cNvSpPr/>
          <p:nvPr/>
        </p:nvSpPr>
        <p:spPr>
          <a:xfrm rot="10445243" flipH="1">
            <a:off x="-996708" y="5913145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6"/>
                </a:lnTo>
                <a:lnTo>
                  <a:pt x="1876083" y="1497456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G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1494631"/>
            <a:ext cx="8329766" cy="5685314"/>
            <a:chOff x="0" y="-2477559"/>
            <a:chExt cx="11106355" cy="7580419"/>
          </a:xfrm>
        </p:grpSpPr>
        <p:sp>
          <p:nvSpPr>
            <p:cNvPr id="3" name="TextBox 3"/>
            <p:cNvSpPr txBox="1"/>
            <p:nvPr/>
          </p:nvSpPr>
          <p:spPr>
            <a:xfrm>
              <a:off x="0" y="3543300"/>
              <a:ext cx="11099800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u="none" strike="noStrike" spc="-48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Le Sudoku est un puzzle logique fascinant qui stimule la pensée critique. Ce jeu se compose d'une grille 9x9 où chaque chiffre doit être unique dans sa ligne, colonne et sous-grille.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555" y="-2477559"/>
              <a:ext cx="11099800" cy="3341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 dirty="0" err="1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Présentation</a:t>
              </a:r>
              <a:r>
                <a:rPr lang="en-US" sz="9500" u="none" strike="noStrike" spc="-190" dirty="0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 du jeu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6AECF"/>
            </a:solidFill>
          </p:spPr>
          <p:txBody>
            <a:bodyPr/>
            <a:lstStyle/>
            <a:p>
              <a:endParaRPr lang="fr-G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6115050" y="8971632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G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73009" y="666750"/>
            <a:ext cx="9148241" cy="8953500"/>
            <a:chOff x="0" y="0"/>
            <a:chExt cx="2409413" cy="2358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9413" cy="2358124"/>
            </a:xfrm>
            <a:custGeom>
              <a:avLst/>
              <a:gdLst/>
              <a:ahLst/>
              <a:cxnLst/>
              <a:rect l="l" t="t" r="r" b="b"/>
              <a:pathLst>
                <a:path w="2409413" h="2358124">
                  <a:moveTo>
                    <a:pt x="33851" y="0"/>
                  </a:moveTo>
                  <a:lnTo>
                    <a:pt x="2375562" y="0"/>
                  </a:lnTo>
                  <a:cubicBezTo>
                    <a:pt x="2394258" y="0"/>
                    <a:pt x="2409413" y="15156"/>
                    <a:pt x="2409413" y="33851"/>
                  </a:cubicBezTo>
                  <a:lnTo>
                    <a:pt x="2409413" y="2324272"/>
                  </a:lnTo>
                  <a:cubicBezTo>
                    <a:pt x="2409413" y="2342968"/>
                    <a:pt x="2394258" y="2358124"/>
                    <a:pt x="2375562" y="2358124"/>
                  </a:cubicBezTo>
                  <a:lnTo>
                    <a:pt x="33851" y="2358124"/>
                  </a:lnTo>
                  <a:cubicBezTo>
                    <a:pt x="24873" y="2358124"/>
                    <a:pt x="16263" y="2354557"/>
                    <a:pt x="9915" y="2348209"/>
                  </a:cubicBezTo>
                  <a:cubicBezTo>
                    <a:pt x="3566" y="2341861"/>
                    <a:pt x="0" y="2333250"/>
                    <a:pt x="0" y="2324272"/>
                  </a:cubicBezTo>
                  <a:lnTo>
                    <a:pt x="0" y="33851"/>
                  </a:lnTo>
                  <a:cubicBezTo>
                    <a:pt x="0" y="15156"/>
                    <a:pt x="15156" y="0"/>
                    <a:pt x="33851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G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09413" cy="2386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047" y="666750"/>
            <a:ext cx="6886575" cy="1971676"/>
            <a:chOff x="0" y="0"/>
            <a:chExt cx="9182100" cy="2628901"/>
          </a:xfrm>
        </p:grpSpPr>
        <p:sp>
          <p:nvSpPr>
            <p:cNvPr id="6" name="TextBox 6"/>
            <p:cNvSpPr txBox="1"/>
            <p:nvPr/>
          </p:nvSpPr>
          <p:spPr>
            <a:xfrm>
              <a:off x="0" y="2110741"/>
              <a:ext cx="91821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1450"/>
              <a:ext cx="9182100" cy="1551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Objectifs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6400" y="1562100"/>
            <a:ext cx="6886575" cy="903605"/>
            <a:chOff x="0" y="0"/>
            <a:chExt cx="9182100" cy="120480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918210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Logique du Sudoku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6646"/>
              <a:ext cx="91821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Comprendre les règles et mécanismes du jeu.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3354706"/>
            <a:ext cx="6886575" cy="903605"/>
            <a:chOff x="0" y="0"/>
            <a:chExt cx="9182100" cy="12048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918210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Manipulation de matrices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86646"/>
              <a:ext cx="91821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Apprendre à gérer des données en utilisant C#.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5144135"/>
            <a:ext cx="6886575" cy="903605"/>
            <a:chOff x="0" y="0"/>
            <a:chExt cx="9182100" cy="120480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918210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Algorithmes de validation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86646"/>
              <a:ext cx="91821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Implémenter des règles pour vérifier les solutions.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96400" y="6933565"/>
            <a:ext cx="6886575" cy="1294130"/>
            <a:chOff x="0" y="0"/>
            <a:chExt cx="9182100" cy="172550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8575"/>
              <a:ext cx="918210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Interface utilisateur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86646"/>
              <a:ext cx="9182100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Créer une expérience interactive et conviviale pour l'utilisateur.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4047" y="2465705"/>
            <a:ext cx="5944919" cy="6792595"/>
            <a:chOff x="0" y="0"/>
            <a:chExt cx="1176770" cy="13445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770" cy="1344564"/>
            </a:xfrm>
            <a:custGeom>
              <a:avLst/>
              <a:gdLst/>
              <a:ahLst/>
              <a:cxnLst/>
              <a:rect l="l" t="t" r="r" b="b"/>
              <a:pathLst>
                <a:path w="1176770" h="1344564">
                  <a:moveTo>
                    <a:pt x="52091" y="0"/>
                  </a:moveTo>
                  <a:lnTo>
                    <a:pt x="1124679" y="0"/>
                  </a:lnTo>
                  <a:cubicBezTo>
                    <a:pt x="1138495" y="0"/>
                    <a:pt x="1151744" y="5488"/>
                    <a:pt x="1161513" y="15257"/>
                  </a:cubicBezTo>
                  <a:cubicBezTo>
                    <a:pt x="1171282" y="25026"/>
                    <a:pt x="1176770" y="38276"/>
                    <a:pt x="1176770" y="52091"/>
                  </a:cubicBezTo>
                  <a:lnTo>
                    <a:pt x="1176770" y="1292473"/>
                  </a:lnTo>
                  <a:cubicBezTo>
                    <a:pt x="1176770" y="1306288"/>
                    <a:pt x="1171282" y="1319538"/>
                    <a:pt x="1161513" y="1329307"/>
                  </a:cubicBezTo>
                  <a:cubicBezTo>
                    <a:pt x="1151744" y="1339076"/>
                    <a:pt x="1138495" y="1344564"/>
                    <a:pt x="1124679" y="1344564"/>
                  </a:cubicBezTo>
                  <a:lnTo>
                    <a:pt x="52091" y="1344564"/>
                  </a:lnTo>
                  <a:cubicBezTo>
                    <a:pt x="38276" y="1344564"/>
                    <a:pt x="25026" y="1339076"/>
                    <a:pt x="15257" y="1329307"/>
                  </a:cubicBezTo>
                  <a:cubicBezTo>
                    <a:pt x="5488" y="1319538"/>
                    <a:pt x="0" y="1306288"/>
                    <a:pt x="0" y="1292473"/>
                  </a:cubicBezTo>
                  <a:lnTo>
                    <a:pt x="0" y="52091"/>
                  </a:lnTo>
                  <a:cubicBezTo>
                    <a:pt x="0" y="38276"/>
                    <a:pt x="5488" y="25026"/>
                    <a:pt x="15257" y="15257"/>
                  </a:cubicBezTo>
                  <a:cubicBezTo>
                    <a:pt x="25026" y="5488"/>
                    <a:pt x="38276" y="0"/>
                    <a:pt x="52091" y="0"/>
                  </a:cubicBezTo>
                  <a:close/>
                </a:path>
              </a:pathLst>
            </a:custGeom>
            <a:blipFill>
              <a:blip r:embed="rId2"/>
              <a:stretch>
                <a:fillRect l="-26427" r="-26427"/>
              </a:stretch>
            </a:blipFill>
          </p:spPr>
          <p:txBody>
            <a:bodyPr/>
            <a:lstStyle/>
            <a:p>
              <a:endParaRPr lang="fr-GN"/>
            </a:p>
          </p:txBody>
        </p:sp>
      </p:grpSp>
      <p:sp>
        <p:nvSpPr>
          <p:cNvPr id="22" name="Freeform 22"/>
          <p:cNvSpPr/>
          <p:nvPr/>
        </p:nvSpPr>
        <p:spPr>
          <a:xfrm rot="10445243" flipH="1">
            <a:off x="-938041" y="9350946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2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2" y="1497455"/>
                </a:lnTo>
                <a:lnTo>
                  <a:pt x="18760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G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27917" y="838200"/>
            <a:ext cx="14055058" cy="112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9"/>
              </a:lnSpc>
              <a:spcBef>
                <a:spcPct val="0"/>
              </a:spcBef>
            </a:pPr>
            <a:r>
              <a:rPr lang="en-US" sz="8499" u="none" strike="noStrike" spc="-16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Structure du programme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4248150"/>
            <a:ext cx="5448300" cy="5372100"/>
            <a:chOff x="0" y="0"/>
            <a:chExt cx="1434943" cy="14148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4943" cy="1414874"/>
            </a:xfrm>
            <a:custGeom>
              <a:avLst/>
              <a:gdLst/>
              <a:ahLst/>
              <a:cxnLst/>
              <a:rect l="l" t="t" r="r" b="b"/>
              <a:pathLst>
                <a:path w="1434943" h="1414874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358035"/>
                  </a:lnTo>
                  <a:cubicBezTo>
                    <a:pt x="1434943" y="1389426"/>
                    <a:pt x="1409495" y="1414874"/>
                    <a:pt x="1378104" y="1414874"/>
                  </a:cubicBezTo>
                  <a:lnTo>
                    <a:pt x="56839" y="1414874"/>
                  </a:lnTo>
                  <a:cubicBezTo>
                    <a:pt x="25448" y="1414874"/>
                    <a:pt x="0" y="1389426"/>
                    <a:pt x="0" y="1358035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G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34943" cy="1443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19850" y="4248150"/>
            <a:ext cx="5448300" cy="5372100"/>
            <a:chOff x="0" y="0"/>
            <a:chExt cx="1434943" cy="14148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4943" cy="1414874"/>
            </a:xfrm>
            <a:custGeom>
              <a:avLst/>
              <a:gdLst/>
              <a:ahLst/>
              <a:cxnLst/>
              <a:rect l="l" t="t" r="r" b="b"/>
              <a:pathLst>
                <a:path w="1434943" h="1414874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358035"/>
                  </a:lnTo>
                  <a:cubicBezTo>
                    <a:pt x="1434943" y="1389426"/>
                    <a:pt x="1409495" y="1414874"/>
                    <a:pt x="1378104" y="1414874"/>
                  </a:cubicBezTo>
                  <a:lnTo>
                    <a:pt x="56839" y="1414874"/>
                  </a:lnTo>
                  <a:cubicBezTo>
                    <a:pt x="25448" y="1414874"/>
                    <a:pt x="0" y="1389426"/>
                    <a:pt x="0" y="1358035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G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434943" cy="1443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72950" y="4248150"/>
            <a:ext cx="5448300" cy="5372100"/>
            <a:chOff x="0" y="0"/>
            <a:chExt cx="1434943" cy="14148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4943" cy="1414874"/>
            </a:xfrm>
            <a:custGeom>
              <a:avLst/>
              <a:gdLst/>
              <a:ahLst/>
              <a:cxnLst/>
              <a:rect l="l" t="t" r="r" b="b"/>
              <a:pathLst>
                <a:path w="1434943" h="1414874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358035"/>
                  </a:lnTo>
                  <a:cubicBezTo>
                    <a:pt x="1434943" y="1389426"/>
                    <a:pt x="1409495" y="1414874"/>
                    <a:pt x="1378104" y="1414874"/>
                  </a:cubicBezTo>
                  <a:lnTo>
                    <a:pt x="56839" y="1414874"/>
                  </a:lnTo>
                  <a:cubicBezTo>
                    <a:pt x="25448" y="1414874"/>
                    <a:pt x="0" y="1389426"/>
                    <a:pt x="0" y="1358035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G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34943" cy="1443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92088" y="6009427"/>
            <a:ext cx="4010025" cy="273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1"/>
              </a:lnSpc>
              <a:spcBef>
                <a:spcPct val="0"/>
              </a:spcBef>
            </a:pPr>
            <a:r>
              <a:rPr lang="en-US" sz="2370" u="none" strike="noStrike" spc="-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gestion des sous-grilles 3x3 est essentielle pour assurer que les règles de non-répétition sont respectées, ce qui nécessite des algorithmes efficaces pour vérifier chaque section.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2088" y="5114925"/>
            <a:ext cx="4010025" cy="46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3"/>
              </a:lnSpc>
              <a:spcBef>
                <a:spcPct val="0"/>
              </a:spcBef>
            </a:pPr>
            <a:r>
              <a:rPr lang="en-US" sz="2887" u="none" strike="noStrike">
                <a:solidFill>
                  <a:srgbClr val="000000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Gestion des sous-grilles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58038" y="6009373"/>
            <a:ext cx="3971925" cy="273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1"/>
              </a:lnSpc>
              <a:spcBef>
                <a:spcPct val="0"/>
              </a:spcBef>
            </a:pPr>
            <a:r>
              <a:rPr lang="en-US" sz="2370" u="none" strike="noStrike" spc="-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Les méthodes clés incluent l'initialisation de la grille, l'affichage de son état, la validation des coups, et la saisie des entrées utilisateur pour une expérience interactive.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58038" y="5114979"/>
            <a:ext cx="3971925" cy="46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3"/>
              </a:lnSpc>
              <a:spcBef>
                <a:spcPct val="0"/>
              </a:spcBef>
            </a:pPr>
            <a:r>
              <a:rPr lang="en-US" sz="2887" u="none" strike="noStrike">
                <a:solidFill>
                  <a:srgbClr val="000000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Méthodes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5887" y="6399952"/>
            <a:ext cx="4010025" cy="234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1"/>
              </a:lnSpc>
              <a:spcBef>
                <a:spcPct val="0"/>
              </a:spcBef>
            </a:pPr>
            <a:r>
              <a:rPr lang="en-US" sz="2370" u="none" strike="noStrike" spc="-4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classe principale gère la grille Sudoku à l'aide d'un tableau 2D, permettant ainsi de stocker et manipuler les chiffres tout en respectant les règles du jeu.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5887" y="5114925"/>
            <a:ext cx="4010025" cy="46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3"/>
              </a:lnSpc>
              <a:spcBef>
                <a:spcPct val="0"/>
              </a:spcBef>
            </a:pPr>
            <a:r>
              <a:rPr lang="en-US" sz="2887" u="none" strike="noStrike">
                <a:solidFill>
                  <a:srgbClr val="000000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Classe principale</a:t>
            </a:r>
          </a:p>
        </p:txBody>
      </p:sp>
      <p:sp>
        <p:nvSpPr>
          <p:cNvPr id="18" name="Freeform 18"/>
          <p:cNvSpPr/>
          <p:nvPr/>
        </p:nvSpPr>
        <p:spPr>
          <a:xfrm rot="10445243" flipH="1">
            <a:off x="-919520" y="9350946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G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2950" y="6934200"/>
            <a:ext cx="5448300" cy="2686050"/>
            <a:chOff x="0" y="0"/>
            <a:chExt cx="1434943" cy="707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943" cy="707437"/>
            </a:xfrm>
            <a:custGeom>
              <a:avLst/>
              <a:gdLst/>
              <a:ahLst/>
              <a:cxnLst/>
              <a:rect l="l" t="t" r="r" b="b"/>
              <a:pathLst>
                <a:path w="1434943" h="70743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50598"/>
                  </a:lnTo>
                  <a:cubicBezTo>
                    <a:pt x="1434943" y="681989"/>
                    <a:pt x="1409495" y="707437"/>
                    <a:pt x="1378104" y="707437"/>
                  </a:cubicBezTo>
                  <a:lnTo>
                    <a:pt x="56839" y="707437"/>
                  </a:lnTo>
                  <a:cubicBezTo>
                    <a:pt x="25448" y="707437"/>
                    <a:pt x="0" y="681989"/>
                    <a:pt x="0" y="65059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G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34943" cy="736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6934200"/>
            <a:ext cx="5448300" cy="2686050"/>
            <a:chOff x="0" y="0"/>
            <a:chExt cx="1434943" cy="7074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4943" cy="707437"/>
            </a:xfrm>
            <a:custGeom>
              <a:avLst/>
              <a:gdLst/>
              <a:ahLst/>
              <a:cxnLst/>
              <a:rect l="l" t="t" r="r" b="b"/>
              <a:pathLst>
                <a:path w="1434943" h="707437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50598"/>
                  </a:lnTo>
                  <a:cubicBezTo>
                    <a:pt x="1434943" y="681989"/>
                    <a:pt x="1409495" y="707437"/>
                    <a:pt x="1378104" y="707437"/>
                  </a:cubicBezTo>
                  <a:lnTo>
                    <a:pt x="56839" y="707437"/>
                  </a:lnTo>
                  <a:cubicBezTo>
                    <a:pt x="25448" y="707437"/>
                    <a:pt x="0" y="681989"/>
                    <a:pt x="0" y="650598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G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34943" cy="736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750" y="6907530"/>
            <a:ext cx="5448300" cy="2712720"/>
            <a:chOff x="0" y="0"/>
            <a:chExt cx="1434943" cy="7144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4943" cy="714461"/>
            </a:xfrm>
            <a:custGeom>
              <a:avLst/>
              <a:gdLst/>
              <a:ahLst/>
              <a:cxnLst/>
              <a:rect l="l" t="t" r="r" b="b"/>
              <a:pathLst>
                <a:path w="1434943" h="714461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657622"/>
                  </a:lnTo>
                  <a:cubicBezTo>
                    <a:pt x="1434943" y="689013"/>
                    <a:pt x="1409495" y="714461"/>
                    <a:pt x="1378104" y="714461"/>
                  </a:cubicBezTo>
                  <a:lnTo>
                    <a:pt x="56839" y="714461"/>
                  </a:lnTo>
                  <a:cubicBezTo>
                    <a:pt x="25448" y="714461"/>
                    <a:pt x="0" y="689013"/>
                    <a:pt x="0" y="657622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G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34943" cy="743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01421" y="838200"/>
            <a:ext cx="16954500" cy="112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9"/>
              </a:lnSpc>
              <a:spcBef>
                <a:spcPct val="0"/>
              </a:spcBef>
            </a:pPr>
            <a:r>
              <a:rPr lang="en-US" sz="8499" u="none" strike="noStrike" spc="-169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Interface utilisateur console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172950" y="2457450"/>
            <a:ext cx="5448300" cy="4106180"/>
            <a:chOff x="0" y="0"/>
            <a:chExt cx="107846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8467" cy="812800"/>
            </a:xfrm>
            <a:custGeom>
              <a:avLst/>
              <a:gdLst/>
              <a:ahLst/>
              <a:cxnLst/>
              <a:rect l="l" t="t" r="r" b="b"/>
              <a:pathLst>
                <a:path w="1078467" h="812800">
                  <a:moveTo>
                    <a:pt x="56839" y="0"/>
                  </a:moveTo>
                  <a:lnTo>
                    <a:pt x="1021628" y="0"/>
                  </a:lnTo>
                  <a:cubicBezTo>
                    <a:pt x="1053019" y="0"/>
                    <a:pt x="1078467" y="25448"/>
                    <a:pt x="1078467" y="56839"/>
                  </a:cubicBezTo>
                  <a:lnTo>
                    <a:pt x="1078467" y="755961"/>
                  </a:lnTo>
                  <a:cubicBezTo>
                    <a:pt x="1078467" y="787352"/>
                    <a:pt x="1053019" y="812800"/>
                    <a:pt x="1021628" y="812800"/>
                  </a:cubicBezTo>
                  <a:lnTo>
                    <a:pt x="56839" y="812800"/>
                  </a:lnTo>
                  <a:cubicBezTo>
                    <a:pt x="25448" y="812800"/>
                    <a:pt x="0" y="787352"/>
                    <a:pt x="0" y="755961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blipFill>
              <a:blip r:embed="rId2"/>
              <a:stretch>
                <a:fillRect l="-412" r="-412"/>
              </a:stretch>
            </a:blipFill>
          </p:spPr>
          <p:txBody>
            <a:bodyPr/>
            <a:lstStyle/>
            <a:p>
              <a:endParaRPr lang="fr-G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19850" y="2457450"/>
            <a:ext cx="5448300" cy="4106180"/>
            <a:chOff x="0" y="0"/>
            <a:chExt cx="1078467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8467" cy="812800"/>
            </a:xfrm>
            <a:custGeom>
              <a:avLst/>
              <a:gdLst/>
              <a:ahLst/>
              <a:cxnLst/>
              <a:rect l="l" t="t" r="r" b="b"/>
              <a:pathLst>
                <a:path w="1078467" h="812800">
                  <a:moveTo>
                    <a:pt x="56839" y="0"/>
                  </a:moveTo>
                  <a:lnTo>
                    <a:pt x="1021628" y="0"/>
                  </a:lnTo>
                  <a:cubicBezTo>
                    <a:pt x="1053019" y="0"/>
                    <a:pt x="1078467" y="25448"/>
                    <a:pt x="1078467" y="56839"/>
                  </a:cubicBezTo>
                  <a:lnTo>
                    <a:pt x="1078467" y="755961"/>
                  </a:lnTo>
                  <a:cubicBezTo>
                    <a:pt x="1078467" y="787352"/>
                    <a:pt x="1053019" y="812800"/>
                    <a:pt x="1021628" y="812800"/>
                  </a:cubicBezTo>
                  <a:lnTo>
                    <a:pt x="56839" y="812800"/>
                  </a:lnTo>
                  <a:cubicBezTo>
                    <a:pt x="25448" y="812800"/>
                    <a:pt x="0" y="787352"/>
                    <a:pt x="0" y="755961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blipFill>
              <a:blip r:embed="rId3"/>
              <a:stretch>
                <a:fillRect l="-412" r="-412"/>
              </a:stretch>
            </a:blipFill>
          </p:spPr>
          <p:txBody>
            <a:bodyPr/>
            <a:lstStyle/>
            <a:p>
              <a:endParaRPr lang="fr-G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6750" y="2457450"/>
            <a:ext cx="5448300" cy="4106180"/>
            <a:chOff x="0" y="0"/>
            <a:chExt cx="1078467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8467" cy="812800"/>
            </a:xfrm>
            <a:custGeom>
              <a:avLst/>
              <a:gdLst/>
              <a:ahLst/>
              <a:cxnLst/>
              <a:rect l="l" t="t" r="r" b="b"/>
              <a:pathLst>
                <a:path w="1078467" h="812800">
                  <a:moveTo>
                    <a:pt x="56839" y="0"/>
                  </a:moveTo>
                  <a:lnTo>
                    <a:pt x="1021628" y="0"/>
                  </a:lnTo>
                  <a:cubicBezTo>
                    <a:pt x="1053019" y="0"/>
                    <a:pt x="1078467" y="25448"/>
                    <a:pt x="1078467" y="56839"/>
                  </a:cubicBezTo>
                  <a:lnTo>
                    <a:pt x="1078467" y="755961"/>
                  </a:lnTo>
                  <a:cubicBezTo>
                    <a:pt x="1078467" y="787352"/>
                    <a:pt x="1053019" y="812800"/>
                    <a:pt x="1021628" y="812800"/>
                  </a:cubicBezTo>
                  <a:lnTo>
                    <a:pt x="56839" y="812800"/>
                  </a:lnTo>
                  <a:cubicBezTo>
                    <a:pt x="25448" y="812800"/>
                    <a:pt x="0" y="787352"/>
                    <a:pt x="0" y="755961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blipFill>
              <a:blip r:embed="rId4"/>
              <a:stretch>
                <a:fillRect l="-412" r="-412"/>
              </a:stretch>
            </a:blipFill>
          </p:spPr>
          <p:txBody>
            <a:bodyPr/>
            <a:lstStyle/>
            <a:p>
              <a:endParaRPr lang="fr-G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73000" y="7058930"/>
            <a:ext cx="4572000" cy="2930652"/>
            <a:chOff x="0" y="0"/>
            <a:chExt cx="6096000" cy="390753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60960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Retour visuel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36650"/>
              <a:ext cx="6096000" cy="2770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8"/>
                </a:lnSpc>
              </a:pPr>
              <a:r>
                <a:rPr lang="en-US" sz="237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Obtenir des retours rapides stimule l'engagement des utilisateurs et améliore l'expérience.</a:t>
              </a:r>
            </a:p>
            <a:p>
              <a:pPr marL="0" lvl="0" indent="0" algn="ctr">
                <a:lnSpc>
                  <a:spcPts val="3318"/>
                </a:lnSpc>
                <a:spcBef>
                  <a:spcPct val="0"/>
                </a:spcBef>
              </a:pPr>
              <a:endParaRPr lang="en-US" sz="237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892671" y="7021449"/>
            <a:ext cx="4572000" cy="2511552"/>
            <a:chOff x="0" y="0"/>
            <a:chExt cx="6096000" cy="334873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60960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Saisie de coups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36650"/>
              <a:ext cx="6096000" cy="2212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18"/>
                </a:lnSpc>
                <a:spcBef>
                  <a:spcPct val="0"/>
                </a:spcBef>
              </a:pPr>
              <a:r>
                <a:rPr lang="en-US" sz="237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Les utilisateurs peuvent rapidement entrer leurs mouvements et faire des sélections.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43000" y="7244715"/>
            <a:ext cx="4572000" cy="2092452"/>
            <a:chOff x="0" y="0"/>
            <a:chExt cx="6096000" cy="2789936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60960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Affichage clair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36650"/>
              <a:ext cx="6096000" cy="1653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18"/>
                </a:lnSpc>
                <a:spcBef>
                  <a:spcPct val="0"/>
                </a:spcBef>
              </a:pPr>
              <a:r>
                <a:rPr lang="en-US" sz="237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L’interface présente soigneusement la grille de Sudoku aux utilisateurs. 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10445243" flipH="1">
            <a:off x="-919520" y="9350946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G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3352800"/>
            <a:ext cx="5448300" cy="6267450"/>
            <a:chOff x="0" y="0"/>
            <a:chExt cx="1434943" cy="1650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943" cy="1650686"/>
            </a:xfrm>
            <a:custGeom>
              <a:avLst/>
              <a:gdLst/>
              <a:ahLst/>
              <a:cxnLst/>
              <a:rect l="l" t="t" r="r" b="b"/>
              <a:pathLst>
                <a:path w="1434943" h="1650686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93847"/>
                  </a:lnTo>
                  <a:cubicBezTo>
                    <a:pt x="1434943" y="1625239"/>
                    <a:pt x="1409495" y="1650686"/>
                    <a:pt x="1378104" y="1650686"/>
                  </a:cubicBezTo>
                  <a:lnTo>
                    <a:pt x="56839" y="1650686"/>
                  </a:lnTo>
                  <a:cubicBezTo>
                    <a:pt x="25448" y="1650686"/>
                    <a:pt x="0" y="1625239"/>
                    <a:pt x="0" y="159384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G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34943" cy="1679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3352800"/>
            <a:ext cx="5448300" cy="6267450"/>
            <a:chOff x="0" y="0"/>
            <a:chExt cx="1434943" cy="1650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4943" cy="1650686"/>
            </a:xfrm>
            <a:custGeom>
              <a:avLst/>
              <a:gdLst/>
              <a:ahLst/>
              <a:cxnLst/>
              <a:rect l="l" t="t" r="r" b="b"/>
              <a:pathLst>
                <a:path w="1434943" h="1650686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93847"/>
                  </a:lnTo>
                  <a:cubicBezTo>
                    <a:pt x="1434943" y="1625239"/>
                    <a:pt x="1409495" y="1650686"/>
                    <a:pt x="1378104" y="1650686"/>
                  </a:cubicBezTo>
                  <a:lnTo>
                    <a:pt x="56839" y="1650686"/>
                  </a:lnTo>
                  <a:cubicBezTo>
                    <a:pt x="25448" y="1650686"/>
                    <a:pt x="0" y="1625239"/>
                    <a:pt x="0" y="159384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G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34943" cy="1679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2950" y="3352800"/>
            <a:ext cx="5448300" cy="6267450"/>
            <a:chOff x="0" y="0"/>
            <a:chExt cx="1434943" cy="16506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4943" cy="1650686"/>
            </a:xfrm>
            <a:custGeom>
              <a:avLst/>
              <a:gdLst/>
              <a:ahLst/>
              <a:cxnLst/>
              <a:rect l="l" t="t" r="r" b="b"/>
              <a:pathLst>
                <a:path w="1434943" h="1650686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1593847"/>
                  </a:lnTo>
                  <a:cubicBezTo>
                    <a:pt x="1434943" y="1625239"/>
                    <a:pt x="1409495" y="1650686"/>
                    <a:pt x="1378104" y="1650686"/>
                  </a:cubicBezTo>
                  <a:lnTo>
                    <a:pt x="56839" y="1650686"/>
                  </a:lnTo>
                  <a:cubicBezTo>
                    <a:pt x="25448" y="1650686"/>
                    <a:pt x="0" y="1625239"/>
                    <a:pt x="0" y="159384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G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34943" cy="1679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7589" y="838200"/>
            <a:ext cx="16952821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9"/>
              </a:lnSpc>
              <a:spcBef>
                <a:spcPct val="0"/>
              </a:spcBef>
            </a:pPr>
            <a:r>
              <a:rPr lang="en-US" sz="8499" u="none" strike="noStrike" spc="-169" dirty="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Validation et </a:t>
            </a:r>
            <a:r>
              <a:rPr lang="en-US" sz="8499" u="none" strike="noStrike" spc="-169" dirty="0" err="1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logique</a:t>
            </a:r>
            <a:endParaRPr lang="en-US" sz="8499" u="none" strike="noStrike" spc="-169" dirty="0">
              <a:solidFill>
                <a:srgbClr val="000000"/>
              </a:solidFill>
              <a:latin typeface="Cooper BT Light"/>
              <a:ea typeface="Cooper BT Light"/>
              <a:cs typeface="Cooper BT Light"/>
              <a:sym typeface="Cooper BT Ligh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05025" y="4248262"/>
            <a:ext cx="2571750" cy="3931808"/>
            <a:chOff x="0" y="0"/>
            <a:chExt cx="3429000" cy="524241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2875"/>
              <a:ext cx="3429000" cy="1474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160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01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49425"/>
              <a:ext cx="3429000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Entrées numériques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03551"/>
              <a:ext cx="3429000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Vérifier que les chiffres sont valides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58125" y="4248150"/>
            <a:ext cx="2571750" cy="4322371"/>
            <a:chOff x="0" y="0"/>
            <a:chExt cx="3429000" cy="576316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42875"/>
              <a:ext cx="3429000" cy="1474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160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749425"/>
              <a:ext cx="3429000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Absence de doublons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203601"/>
              <a:ext cx="3429000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Assurer l'unicité dans chaque section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11225" y="4248150"/>
            <a:ext cx="2571750" cy="4322519"/>
            <a:chOff x="0" y="0"/>
            <a:chExt cx="3429000" cy="576335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42875"/>
              <a:ext cx="3429000" cy="1474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160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03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749425"/>
              <a:ext cx="3429000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Indication d'erreurs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203799"/>
              <a:ext cx="3429000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Fournir des messages d'erreur clairs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10445243" flipH="1">
            <a:off x="-919520" y="9350946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G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081" y="952500"/>
            <a:ext cx="16763090" cy="5989321"/>
            <a:chOff x="15568" y="1942699"/>
            <a:chExt cx="22350787" cy="7985760"/>
          </a:xfrm>
        </p:grpSpPr>
        <p:sp>
          <p:nvSpPr>
            <p:cNvPr id="3" name="TextBox 3"/>
            <p:cNvSpPr txBox="1"/>
            <p:nvPr/>
          </p:nvSpPr>
          <p:spPr>
            <a:xfrm>
              <a:off x="25400" y="5244699"/>
              <a:ext cx="21221371" cy="4683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endParaRPr dirty="0"/>
            </a:p>
            <a:p>
              <a:pPr algn="l">
                <a:lnSpc>
                  <a:spcPts val="3120"/>
                </a:lnSpc>
              </a:pP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Il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inclut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des options pratiques pour les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utilisateurs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telles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que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la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génération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automatique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de grilles,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vérifier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la solution, et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recevoir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des messages de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félicitations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pour les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réussites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</a:t>
              </a:r>
            </a:p>
            <a:p>
              <a:pPr algn="l">
                <a:lnSpc>
                  <a:spcPts val="3120"/>
                </a:lnSpc>
              </a:pPr>
              <a:endPara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marL="0" lvl="0" indent="0" algn="l">
                <a:lnSpc>
                  <a:spcPts val="3120"/>
                </a:lnSpc>
              </a:pP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Cette section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aborde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le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traitement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des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saisies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incorrectes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et des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contraintes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garantissant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une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expérience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utilisateur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fluide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grâce à des messages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pédagogiques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et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une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gestion </a:t>
              </a:r>
              <a:r>
                <a:rPr lang="en-US" sz="2400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efficace</a:t>
              </a:r>
              <a:r>
                <a:rPr lang="en-US" sz="2400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des exceptions.</a:t>
              </a:r>
            </a:p>
            <a:p>
              <a:pPr marL="0" lvl="0" indent="0" algn="l">
                <a:lnSpc>
                  <a:spcPts val="3120"/>
                </a:lnSpc>
              </a:pPr>
              <a:endParaRPr lang="en-US" sz="2400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  <a:p>
              <a:pPr marL="0" lvl="0" indent="0" algn="l">
                <a:lnSpc>
                  <a:spcPts val="3120"/>
                </a:lnSpc>
              </a:pPr>
              <a:r>
                <a:rPr lang="en-US" sz="2400" u="none" strike="noStrike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 solution est </a:t>
              </a:r>
              <a:r>
                <a:rPr lang="en-US" sz="2400" u="none" strike="noStrike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conçue</a:t>
              </a:r>
              <a:r>
                <a:rPr lang="en-US" sz="2400" u="none" strike="noStrike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pour </a:t>
              </a:r>
              <a:r>
                <a:rPr lang="en-US" sz="2400" u="none" strike="noStrike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être</a:t>
              </a:r>
              <a:r>
                <a:rPr lang="en-US" sz="2400" u="none" strike="noStrike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u="none" strike="noStrike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robuste</a:t>
              </a:r>
              <a:r>
                <a:rPr lang="en-US" sz="2400" u="none" strike="noStrike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et </a:t>
              </a:r>
              <a:r>
                <a:rPr lang="en-US" sz="2400" u="none" strike="noStrike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fiable</a:t>
              </a:r>
              <a:r>
                <a:rPr lang="en-US" sz="2400" u="none" strike="noStrike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</a:t>
              </a:r>
              <a:r>
                <a:rPr lang="en-US" sz="2400" u="none" strike="noStrike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assurant</a:t>
              </a:r>
              <a:r>
                <a:rPr lang="en-US" sz="2400" u="none" strike="noStrike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u="none" strike="noStrike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uneexpérience</a:t>
              </a:r>
              <a:r>
                <a:rPr lang="en-US" sz="2400" u="none" strike="noStrike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u="none" strike="noStrike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utilisateur</a:t>
              </a:r>
              <a:r>
                <a:rPr lang="en-US" sz="2400" u="none" strike="noStrike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400" u="none" strike="noStrike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fluide</a:t>
              </a:r>
              <a:r>
                <a:rPr lang="en-US" sz="2400" u="none" strike="noStrike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et </a:t>
              </a:r>
              <a:r>
                <a:rPr lang="en-US" sz="2400" u="none" strike="noStrike" spc="-48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sécurisée</a:t>
              </a:r>
              <a:r>
                <a:rPr lang="en-US" sz="2400" u="none" strike="noStrike" spc="-48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.​</a:t>
              </a:r>
            </a:p>
            <a:p>
              <a:pPr marL="0" lvl="0" indent="0" algn="l">
                <a:lnSpc>
                  <a:spcPts val="3120"/>
                </a:lnSpc>
              </a:pPr>
              <a:endParaRPr lang="en-US" sz="2400" u="none" strike="noStrike" spc="-4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568" y="1942699"/>
              <a:ext cx="22350787" cy="3471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874"/>
                </a:lnSpc>
                <a:spcBef>
                  <a:spcPct val="0"/>
                </a:spcBef>
              </a:pPr>
              <a:r>
                <a:rPr lang="en-US" sz="8500" spc="-197" dirty="0" err="1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Fonctionnalités</a:t>
              </a:r>
              <a:r>
                <a:rPr lang="en-US" sz="8500" spc="-197" dirty="0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 et </a:t>
              </a:r>
              <a:r>
                <a:rPr lang="en-US" sz="8500" u="none" strike="noStrike" spc="-197" dirty="0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Gestion des </a:t>
              </a:r>
              <a:r>
                <a:rPr lang="en-US" sz="8500" u="none" strike="noStrike" spc="-197" dirty="0" err="1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erreurs</a:t>
              </a:r>
              <a:r>
                <a:rPr lang="en-US" sz="8500" u="none" strike="noStrike" spc="-197" dirty="0">
                  <a:solidFill>
                    <a:srgbClr val="00000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 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967053" y="7807501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4"/>
                </a:lnTo>
                <a:lnTo>
                  <a:pt x="0" y="446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G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526</Words>
  <Application>Microsoft Office PowerPoint</Application>
  <PresentationFormat>Personnalisé</PresentationFormat>
  <Paragraphs>79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TT Interphases</vt:lpstr>
      <vt:lpstr>Calibri</vt:lpstr>
      <vt:lpstr>Cooper BT Medium</vt:lpstr>
      <vt:lpstr>TT Interphases Bold</vt:lpstr>
      <vt:lpstr>Arial</vt:lpstr>
      <vt:lpstr>Cooper BT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- Développement d'un jeu Sudoku</dc:title>
  <dc:description>Présentation - Développement d'un jeu Sudoku</dc:description>
  <cp:lastModifiedBy>DIALLO Aissatou Lamarana</cp:lastModifiedBy>
  <cp:revision>2</cp:revision>
  <dcterms:created xsi:type="dcterms:W3CDTF">2006-08-16T00:00:00Z</dcterms:created>
  <dcterms:modified xsi:type="dcterms:W3CDTF">2025-12-09T12:07:27Z</dcterms:modified>
  <dc:identifier>DAG69LceFsQ</dc:identifier>
</cp:coreProperties>
</file>